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7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0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D301-6B41-0A45-BAC2-822F21D45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11838-A8F7-BD49-8869-7975AC479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E27D-75E0-434B-AE52-400F69B34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2EED-D066-D84F-AC3B-0C3DA206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E481-226B-8546-8426-4980220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9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BFDB-66C6-CD4D-AF70-5053E7CE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D8A6C-16BC-754D-AAEF-DBCB8A883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A9671-64A6-8F42-A5D0-CF5752E2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F505-BF4F-BD4C-93B0-21789B42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75AC2-4CE2-584E-8E80-29A9EB5F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9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89679-B493-844A-A947-1F59ABF41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14813-05B6-AD44-93C5-0C02301E8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AC21-388B-9E45-9A80-EFB19B27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21915-A2A2-0741-9F40-AC939B61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6CE4D-7013-1641-BE83-A8A793FA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A2AF-1947-334D-B826-E57C8E83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029BB-C55B-2343-90D8-2ACF3F46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A54D5-CAA6-2347-9669-4A494A05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0F7C9-FB43-5441-96AC-F01B3143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1EDB-47F9-884B-8963-2F7BF0F6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2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3C65-A7FA-5946-8691-30F9BCEB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56E1-4BD6-A146-814E-AD29CFBB7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3A9D8-DE36-CA46-A379-D82F5DC0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47FC9-A190-7744-AB4D-1D3748DC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E1193-9ACB-584F-B35B-98A0785C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9BE2-6AB3-4547-86D1-5FFF84C7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52FB-FE1D-6141-A54B-07CC4817F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12FC-E0B6-DE47-97F9-EF92BBBA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2499-57C4-9143-A184-1FFFB302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23C2A-5BDD-2F43-8C61-CF61586B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46713-F841-7046-AA94-E51218BD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F119-6F1C-794D-A3EE-DBD43B21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35CD4-251C-FB4C-81E6-0980785A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B54D7-9A07-154A-A055-139C68FFD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D3BD3-E257-D647-B8B7-395E91627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D8D05-646C-3E43-83B4-58C67D4B9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85446-6B7B-5746-800A-68DE143A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A0EB-8BB8-5C48-9FFD-8DB4C98E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2F743-14C0-E646-BB87-5C21F6F0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B5B-C630-AC47-8F80-3BE48F11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CC806-9D50-8942-9E35-C9E1B053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443C8-EB6E-F140-97FA-71CAE994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65A38-DE56-FF4E-9EE3-25A7C1C7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0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18C3A-7677-7B49-B5C6-48B2B59A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1A0FC-350A-2741-8C56-E3BA70CA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F6CFB-CC8A-3A4E-88FB-01F3FA4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B740-2378-6840-9DAC-824D2854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995B-F116-4745-8C17-37CEE9101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79AE9-A0D0-9840-A8CE-18EB6555A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A781D-0AF2-F448-94A2-58270F19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8AE30-3886-5F45-8BB4-5A7B0745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C20AF-C99A-3841-AE6C-49A4AF89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20C-E59D-6946-AF93-73E088AF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F1FA9-2D4C-9945-9AD4-BD4974B3D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C0B97-3036-DD46-8CD8-7B578A009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AA1A4-2CA9-0540-AA1E-6B91AD4D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3873E-59FB-2449-B8C9-66B1703B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F52C5-1E60-F648-9482-12116A3D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1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B09D4-E71B-1E49-8D50-F780BBAA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BB589-C0CB-964C-AB99-921F536A7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3F1A9-A95E-BD40-9823-93AFC7951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73F5-4FC4-634B-AB2C-7A9AF28E2DCD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02BF-487D-B94C-923A-803C8993C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A917-712E-6546-B2BE-55D2556C8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D0DE-8033-0645-A85E-196364E3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8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oW-CPC/rabbda-earthquakes-portal/tree/release-0.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hyperlink" Target="https://earthquake.usgs.gov/fdsnws/event/1/#parameters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rthquake.usgs.gov/fdsnws/event/1/#methods" TargetMode="External"/><Relationship Id="rId5" Type="http://schemas.openxmlformats.org/officeDocument/2006/relationships/hyperlink" Target="https://earthquake.usgs.gov/" TargetMode="Externa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4.tiff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7A08-A9CF-B646-BF84-2A760D11E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9700"/>
            <a:ext cx="9144000" cy="3606800"/>
          </a:xfrm>
        </p:spPr>
        <p:txBody>
          <a:bodyPr>
            <a:normAutofit/>
          </a:bodyPr>
          <a:lstStyle/>
          <a:p>
            <a:r>
              <a:rPr lang="en-US" dirty="0"/>
              <a:t>Earthquakes</a:t>
            </a:r>
            <a:r>
              <a:rPr lang="el-GR" dirty="0"/>
              <a:t> </a:t>
            </a:r>
            <a:r>
              <a:rPr lang="en-US" dirty="0"/>
              <a:t>Data Analytics</a:t>
            </a:r>
            <a:r>
              <a:rPr lang="el-GR" dirty="0"/>
              <a:t> </a:t>
            </a:r>
            <a:r>
              <a:rPr lang="en-GB" dirty="0"/>
              <a:t>Portal</a:t>
            </a:r>
            <a:br>
              <a:rPr lang="en-GB" dirty="0"/>
            </a:br>
            <a:br>
              <a:rPr lang="en-GB" dirty="0"/>
            </a:br>
            <a:r>
              <a:rPr lang="en-GB" sz="5400" dirty="0"/>
              <a:t>Big Data Applications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93794-2FE9-C44D-A908-9014732E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540177"/>
            <a:ext cx="1651000" cy="10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B9DD7-0BF1-2643-83FE-8F8DA2CA2435}"/>
              </a:ext>
            </a:extLst>
          </p:cNvPr>
          <p:cNvSpPr txBox="1"/>
          <p:nvPr/>
        </p:nvSpPr>
        <p:spPr>
          <a:xfrm>
            <a:off x="9820994" y="6048177"/>
            <a:ext cx="187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London,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2894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6E0E-9883-C94C-88A4-DC51C639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0A36-BD68-0E42-8CDB-52614E067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Tableau visualization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EA16C-CB5A-174C-96CD-CD33F18F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578" y="1769658"/>
            <a:ext cx="7100711" cy="4401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0B8625-1F5B-014B-8BC7-57ED3245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917404"/>
            <a:ext cx="3011398" cy="3254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EB53A-2523-B24D-8A7F-B68092C239E9}"/>
              </a:ext>
            </a:extLst>
          </p:cNvPr>
          <p:cNvSpPr txBox="1"/>
          <p:nvPr/>
        </p:nvSpPr>
        <p:spPr>
          <a:xfrm>
            <a:off x="940710" y="6171426"/>
            <a:ext cx="1775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Connection to Hive</a:t>
            </a:r>
          </a:p>
        </p:txBody>
      </p:sp>
    </p:spTree>
    <p:extLst>
      <p:ext uri="{BB962C8B-B14F-4D97-AF65-F5344CB8AC3E}">
        <p14:creationId xmlns:p14="http://schemas.microsoft.com/office/powerpoint/2010/main" val="385468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AD5-E6F9-5842-B457-BBCF0694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ETL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1AF3-475F-1547-AB17-9F4814856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3311" cy="4351338"/>
          </a:xfrm>
        </p:spPr>
        <p:txBody>
          <a:bodyPr/>
          <a:lstStyle/>
          <a:p>
            <a:r>
              <a:rPr lang="en-US" dirty="0"/>
              <a:t>Advantages			</a:t>
            </a:r>
          </a:p>
          <a:p>
            <a:pPr lvl="1"/>
            <a:r>
              <a:rPr lang="en-US" dirty="0"/>
              <a:t>Distributed computing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Ease to use</a:t>
            </a:r>
          </a:p>
          <a:p>
            <a:pPr lvl="1"/>
            <a:r>
              <a:rPr lang="en-US" dirty="0"/>
              <a:t>Multiple applications</a:t>
            </a:r>
          </a:p>
          <a:p>
            <a:pPr lvl="1"/>
            <a:r>
              <a:rPr lang="en-US" dirty="0"/>
              <a:t>Better insights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0A5298-7918-5F4A-AEF3-D1DAF3F783D7}"/>
              </a:ext>
            </a:extLst>
          </p:cNvPr>
          <p:cNvSpPr txBox="1">
            <a:spLocks/>
          </p:cNvSpPr>
          <p:nvPr/>
        </p:nvSpPr>
        <p:spPr>
          <a:xfrm>
            <a:off x="6431845" y="1828094"/>
            <a:ext cx="50433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Only batch processing 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Static data						</a:t>
            </a:r>
          </a:p>
        </p:txBody>
      </p:sp>
    </p:spTree>
    <p:extLst>
      <p:ext uri="{BB962C8B-B14F-4D97-AF65-F5344CB8AC3E}">
        <p14:creationId xmlns:p14="http://schemas.microsoft.com/office/powerpoint/2010/main" val="398998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6180-26FC-7C40-A23E-2ECF9475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6600"/>
            <a:ext cx="10515600" cy="5440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Part B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Extending the application</a:t>
            </a:r>
          </a:p>
          <a:p>
            <a:pPr marL="0" indent="0" algn="ctr">
              <a:buNone/>
            </a:pPr>
            <a:r>
              <a:rPr lang="en-US" sz="4800" dirty="0"/>
              <a:t>by utilizing big data solutions</a:t>
            </a:r>
          </a:p>
        </p:txBody>
      </p:sp>
    </p:spTree>
    <p:extLst>
      <p:ext uri="{BB962C8B-B14F-4D97-AF65-F5344CB8AC3E}">
        <p14:creationId xmlns:p14="http://schemas.microsoft.com/office/powerpoint/2010/main" val="375591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D913-5FD1-2040-8687-FB1A4330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8CF7-892D-0D43-B4ED-C9F70F28F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Control</a:t>
            </a:r>
          </a:p>
          <a:p>
            <a:r>
              <a:rPr lang="en-US" dirty="0"/>
              <a:t>Real-time data</a:t>
            </a:r>
            <a:r>
              <a:rPr lang="el-GR" dirty="0"/>
              <a:t> (</a:t>
            </a:r>
            <a:r>
              <a:rPr lang="en-GB" dirty="0"/>
              <a:t>streaming)</a:t>
            </a:r>
            <a:endParaRPr lang="en-US" dirty="0"/>
          </a:p>
          <a:p>
            <a:r>
              <a:rPr lang="en-US" dirty="0"/>
              <a:t>Advanced analytics</a:t>
            </a:r>
          </a:p>
        </p:txBody>
      </p:sp>
    </p:spTree>
    <p:extLst>
      <p:ext uri="{BB962C8B-B14F-4D97-AF65-F5344CB8AC3E}">
        <p14:creationId xmlns:p14="http://schemas.microsoft.com/office/powerpoint/2010/main" val="12365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DE42-36CC-BD49-9023-03817EBC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1AEBD6-3108-954D-8963-3229583A3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871" y="3429000"/>
            <a:ext cx="2176638" cy="515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11A00-37FE-CA46-9D92-DFD4149529E1}"/>
              </a:ext>
            </a:extLst>
          </p:cNvPr>
          <p:cNvSpPr txBox="1"/>
          <p:nvPr/>
        </p:nvSpPr>
        <p:spPr>
          <a:xfrm>
            <a:off x="419806" y="4294407"/>
            <a:ext cx="5296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Oozie is a workflow scheduler system</a:t>
            </a:r>
          </a:p>
          <a:p>
            <a:r>
              <a:rPr lang="en-GB" dirty="0"/>
              <a:t> to manage Apache Hadoop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Workflow jobs are Directed Acyclic Graphs (DAGs)</a:t>
            </a:r>
          </a:p>
          <a:p>
            <a:r>
              <a:rPr lang="en-GB" dirty="0"/>
              <a:t>     of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Oozie Coordinator jobs are recurrent</a:t>
            </a:r>
          </a:p>
          <a:p>
            <a:r>
              <a:rPr lang="en-GB" dirty="0"/>
              <a:t> Oozie Workflow jobs can be triggered by</a:t>
            </a:r>
          </a:p>
          <a:p>
            <a:r>
              <a:rPr lang="en-GB" dirty="0"/>
              <a:t> time (frequency) and data availability.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DE57B-51A7-534B-AD34-CBA5D123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58" y="129955"/>
            <a:ext cx="3943140" cy="4342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750E6-F0F0-954B-BA06-512291E4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83" y="2788880"/>
            <a:ext cx="4688417" cy="4001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B447D-D45A-3E46-AA4F-0F9E6578306C}"/>
              </a:ext>
            </a:extLst>
          </p:cNvPr>
          <p:cNvSpPr txBox="1"/>
          <p:nvPr/>
        </p:nvSpPr>
        <p:spPr>
          <a:xfrm>
            <a:off x="8721674" y="2511446"/>
            <a:ext cx="34195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Option 2: XML file that describes a workflow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E999-EE51-5143-8525-A45147EFD176}"/>
              </a:ext>
            </a:extLst>
          </p:cNvPr>
          <p:cNvSpPr txBox="1"/>
          <p:nvPr/>
        </p:nvSpPr>
        <p:spPr>
          <a:xfrm>
            <a:off x="5796492" y="504557"/>
            <a:ext cx="38212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Option 1: Graphical interface to create workflows</a:t>
            </a:r>
          </a:p>
        </p:txBody>
      </p:sp>
    </p:spTree>
    <p:extLst>
      <p:ext uri="{BB962C8B-B14F-4D97-AF65-F5344CB8AC3E}">
        <p14:creationId xmlns:p14="http://schemas.microsoft.com/office/powerpoint/2010/main" val="207021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6339-1F6C-FC41-9D90-089B06E3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DDE21D-5B4E-9E49-A9EF-5754F577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84" y="1517739"/>
            <a:ext cx="127635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5577E-4E75-814A-B48F-4D69CBCE39D9}"/>
              </a:ext>
            </a:extLst>
          </p:cNvPr>
          <p:cNvSpPr txBox="1"/>
          <p:nvPr/>
        </p:nvSpPr>
        <p:spPr>
          <a:xfrm>
            <a:off x="620184" y="2585156"/>
            <a:ext cx="3941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distributed service for collecting,</a:t>
            </a:r>
          </a:p>
          <a:p>
            <a:r>
              <a:rPr lang="en-GB" dirty="0"/>
              <a:t>aggregating, and moving large amounts</a:t>
            </a:r>
          </a:p>
          <a:p>
            <a:r>
              <a:rPr lang="en-GB" dirty="0"/>
              <a:t>of streaming data into HDFS.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B7CC6-84AB-8545-8C2F-C05A1B07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39" y="606425"/>
            <a:ext cx="6586361" cy="4039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5E234-7559-8049-9849-D674E82CB086}"/>
              </a:ext>
            </a:extLst>
          </p:cNvPr>
          <p:cNvSpPr txBox="1"/>
          <p:nvPr/>
        </p:nvSpPr>
        <p:spPr>
          <a:xfrm>
            <a:off x="620184" y="4402954"/>
            <a:ext cx="52830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Flume uses configuration files and agents.</a:t>
            </a:r>
          </a:p>
          <a:p>
            <a:r>
              <a:rPr lang="en-GB" sz="1600" dirty="0"/>
              <a:t>A configuration file contains sources, sinks and channels.</a:t>
            </a:r>
          </a:p>
          <a:p>
            <a:r>
              <a:rPr lang="en-GB" sz="1600" dirty="0"/>
              <a:t>The sample figure has: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Source -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Sink -  HDFS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Channel – memory</a:t>
            </a:r>
          </a:p>
          <a:p>
            <a:r>
              <a:rPr lang="en-US" sz="1600" dirty="0"/>
              <a:t>A Flume agent monitors the log file for changes and uploads</a:t>
            </a:r>
          </a:p>
          <a:p>
            <a:r>
              <a:rPr lang="en-US" sz="1600" dirty="0"/>
              <a:t>those changes to HDFS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F5054-DF15-DC4E-A34C-BD1F0C0E3B05}"/>
              </a:ext>
            </a:extLst>
          </p:cNvPr>
          <p:cNvSpPr txBox="1"/>
          <p:nvPr/>
        </p:nvSpPr>
        <p:spPr>
          <a:xfrm>
            <a:off x="9161639" y="4123554"/>
            <a:ext cx="25268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Flume sample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75644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0F09C1-90B3-E349-A12A-E47C0B5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43" y="307576"/>
            <a:ext cx="4148257" cy="251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C564B-4AFF-C543-B9EB-79441F35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D800BF-C0B2-5F48-BF6B-AC320F078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5615"/>
            <a:ext cx="2518833" cy="832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76DE9-B4F0-F44A-8303-3EBDFB4934B4}"/>
              </a:ext>
            </a:extLst>
          </p:cNvPr>
          <p:cNvSpPr txBox="1"/>
          <p:nvPr/>
        </p:nvSpPr>
        <p:spPr>
          <a:xfrm>
            <a:off x="838200" y="2271001"/>
            <a:ext cx="479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high-throughput distributed messaging system.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44259-FC1A-8846-9E33-24D98C0E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7" y="2940493"/>
            <a:ext cx="3631134" cy="2253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7AF1F-CA2F-5A45-B8F2-AB50D54B2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94" y="4763454"/>
            <a:ext cx="3062628" cy="1729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0FC11-AB10-5049-A135-80BF1CFCA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484" y="3790670"/>
            <a:ext cx="3438879" cy="1742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294FA-BCF2-7D47-B32C-E9354D1EF5C5}"/>
              </a:ext>
            </a:extLst>
          </p:cNvPr>
          <p:cNvSpPr txBox="1"/>
          <p:nvPr/>
        </p:nvSpPr>
        <p:spPr>
          <a:xfrm>
            <a:off x="5687043" y="2882896"/>
            <a:ext cx="53458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Kafka cluster allows multiple producer to write data to its</a:t>
            </a:r>
          </a:p>
          <a:p>
            <a:r>
              <a:rPr lang="en-US" sz="1400" dirty="0"/>
              <a:t>internal data store and the consumers read those data. </a:t>
            </a:r>
          </a:p>
          <a:p>
            <a:r>
              <a:rPr lang="en-US" sz="1400" dirty="0"/>
              <a:t>The data are being stored in the cluster for a configurable time period.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C51A7-D504-594D-AD4B-9F39EC695A26}"/>
              </a:ext>
            </a:extLst>
          </p:cNvPr>
          <p:cNvSpPr txBox="1"/>
          <p:nvPr/>
        </p:nvSpPr>
        <p:spPr>
          <a:xfrm>
            <a:off x="415586" y="5357619"/>
            <a:ext cx="46771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Kafka data are being written to topics.</a:t>
            </a:r>
          </a:p>
          <a:p>
            <a:r>
              <a:rPr lang="en-US" sz="1400" dirty="0"/>
              <a:t>Producers and consumers, use topics to write/read  data.</a:t>
            </a:r>
          </a:p>
          <a:p>
            <a:r>
              <a:rPr lang="en-US" sz="1400" dirty="0"/>
              <a:t>Topics can be created by users and applications. </a:t>
            </a:r>
          </a:p>
          <a:p>
            <a:r>
              <a:rPr lang="en-US" sz="1400" dirty="0"/>
              <a:t>Each topics has a set of partitions and each partitions is stored in a different Kafka broker (member of the cluster).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B30E5D-7630-F443-BB70-693FBC887A90}"/>
              </a:ext>
            </a:extLst>
          </p:cNvPr>
          <p:cNvSpPr/>
          <p:nvPr/>
        </p:nvSpPr>
        <p:spPr>
          <a:xfrm>
            <a:off x="4711700" y="4483100"/>
            <a:ext cx="584200" cy="54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1C31C-A009-D54B-AB7C-54BEC3963D9A}"/>
              </a:ext>
            </a:extLst>
          </p:cNvPr>
          <p:cNvSpPr txBox="1"/>
          <p:nvPr/>
        </p:nvSpPr>
        <p:spPr>
          <a:xfrm>
            <a:off x="4643032" y="4002956"/>
            <a:ext cx="4575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each partition a producer writes new data</a:t>
            </a:r>
          </a:p>
          <a:p>
            <a:r>
              <a:rPr lang="en-US" sz="1400" dirty="0"/>
              <a:t>and a consumer reads the data (offset).</a:t>
            </a:r>
          </a:p>
          <a:p>
            <a:r>
              <a:rPr lang="en-US" sz="1400" dirty="0"/>
              <a:t>Multiple consumers have different offsets.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C9703-7578-284F-B4BC-9BA4FF2C4DC8}"/>
              </a:ext>
            </a:extLst>
          </p:cNvPr>
          <p:cNvSpPr txBox="1"/>
          <p:nvPr/>
        </p:nvSpPr>
        <p:spPr>
          <a:xfrm>
            <a:off x="8442413" y="5622687"/>
            <a:ext cx="4575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Consumers can be assigned to consumer groups.</a:t>
            </a:r>
          </a:p>
          <a:p>
            <a:r>
              <a:rPr lang="en-US" sz="1400" dirty="0"/>
              <a:t>The groups have different offsets and the</a:t>
            </a:r>
          </a:p>
          <a:p>
            <a:r>
              <a:rPr lang="en-US" sz="1400" dirty="0"/>
              <a:t>consumers read data from a specific partitions.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638A72-9225-B649-84FE-D03556DFFF24}"/>
              </a:ext>
            </a:extLst>
          </p:cNvPr>
          <p:cNvSpPr/>
          <p:nvPr/>
        </p:nvSpPr>
        <p:spPr>
          <a:xfrm>
            <a:off x="5378603" y="3122258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486874-759F-D14E-927E-B6374D0A1233}"/>
              </a:ext>
            </a:extLst>
          </p:cNvPr>
          <p:cNvSpPr/>
          <p:nvPr/>
        </p:nvSpPr>
        <p:spPr>
          <a:xfrm>
            <a:off x="163587" y="5798877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AA3F9C-C864-534C-825A-A9A18619BCB8}"/>
              </a:ext>
            </a:extLst>
          </p:cNvPr>
          <p:cNvSpPr/>
          <p:nvPr/>
        </p:nvSpPr>
        <p:spPr>
          <a:xfrm>
            <a:off x="4367933" y="4231101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76EC71-8EF5-654A-9BEB-F24FFE5BE27D}"/>
              </a:ext>
            </a:extLst>
          </p:cNvPr>
          <p:cNvSpPr/>
          <p:nvPr/>
        </p:nvSpPr>
        <p:spPr>
          <a:xfrm>
            <a:off x="8149628" y="5866019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915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C5B6-A81A-CF49-B6A5-B636F76D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552"/>
          </a:xfrm>
        </p:spPr>
        <p:txBody>
          <a:bodyPr>
            <a:normAutofit/>
          </a:bodyPr>
          <a:lstStyle/>
          <a:p>
            <a:r>
              <a:rPr lang="en-US" sz="3600" dirty="0"/>
              <a:t>Kafka producer – consumer </a:t>
            </a:r>
            <a:r>
              <a:rPr lang="en-US" sz="3000" dirty="0"/>
              <a:t>(console example)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5E4598-EA08-9F4A-B0EA-461554B01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892" y="1336517"/>
            <a:ext cx="7896578" cy="75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94885-8979-EA47-9129-E67D0FAF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" y="2178720"/>
            <a:ext cx="8054622" cy="529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03FA94-1BF2-C546-BAF2-8BD245B8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77" y="2855839"/>
            <a:ext cx="7343422" cy="1034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7CF4-4015-EE42-9FC8-15E514D7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66" y="3579760"/>
            <a:ext cx="6688667" cy="880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DDAF2-0975-3E4C-B3D3-B6721C1A9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11" y="4510527"/>
            <a:ext cx="11613444" cy="229979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844A3C1-9529-B744-8433-54342532D89C}"/>
              </a:ext>
            </a:extLst>
          </p:cNvPr>
          <p:cNvSpPr/>
          <p:nvPr/>
        </p:nvSpPr>
        <p:spPr>
          <a:xfrm>
            <a:off x="6104465" y="977899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42150F-D2C2-F24F-BC63-6547192D9A76}"/>
              </a:ext>
            </a:extLst>
          </p:cNvPr>
          <p:cNvSpPr/>
          <p:nvPr/>
        </p:nvSpPr>
        <p:spPr>
          <a:xfrm>
            <a:off x="457195" y="1741129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DACF00-CC43-2848-9947-197941AB5A14}"/>
              </a:ext>
            </a:extLst>
          </p:cNvPr>
          <p:cNvSpPr/>
          <p:nvPr/>
        </p:nvSpPr>
        <p:spPr>
          <a:xfrm>
            <a:off x="4475633" y="2556753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B30795-2C42-D348-90CA-C0DD28998032}"/>
              </a:ext>
            </a:extLst>
          </p:cNvPr>
          <p:cNvSpPr/>
          <p:nvPr/>
        </p:nvSpPr>
        <p:spPr>
          <a:xfrm>
            <a:off x="936980" y="3951096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F489BF-AD2E-2E49-A4AB-D7FF1CC146E2}"/>
              </a:ext>
            </a:extLst>
          </p:cNvPr>
          <p:cNvSpPr txBox="1"/>
          <p:nvPr/>
        </p:nvSpPr>
        <p:spPr>
          <a:xfrm>
            <a:off x="6356464" y="956963"/>
            <a:ext cx="1676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 a Kafka topic.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B1634-3B09-8F46-81C6-EA9E3EA53F7D}"/>
              </a:ext>
            </a:extLst>
          </p:cNvPr>
          <p:cNvSpPr txBox="1"/>
          <p:nvPr/>
        </p:nvSpPr>
        <p:spPr>
          <a:xfrm>
            <a:off x="709194" y="1590522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Configure a consumer to read data</a:t>
            </a:r>
          </a:p>
          <a:p>
            <a:r>
              <a:rPr lang="en-US" sz="1400" dirty="0"/>
              <a:t>streamed to this topic.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099A0B-2A80-6D4B-8C26-B67031094218}"/>
              </a:ext>
            </a:extLst>
          </p:cNvPr>
          <p:cNvSpPr txBox="1"/>
          <p:nvPr/>
        </p:nvSpPr>
        <p:spPr>
          <a:xfrm>
            <a:off x="4726197" y="2524038"/>
            <a:ext cx="4208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Create a producer and write (stream) data to this topic.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BD371-1918-3846-B925-48632BC4280B}"/>
              </a:ext>
            </a:extLst>
          </p:cNvPr>
          <p:cNvSpPr/>
          <p:nvPr/>
        </p:nvSpPr>
        <p:spPr>
          <a:xfrm>
            <a:off x="10960100" y="1336517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5D40E7-4F76-3E4E-A9F2-9B3A3AF3E3C6}"/>
              </a:ext>
            </a:extLst>
          </p:cNvPr>
          <p:cNvSpPr/>
          <p:nvPr/>
        </p:nvSpPr>
        <p:spPr>
          <a:xfrm>
            <a:off x="3817062" y="1471593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414DF-F768-024E-8B17-87C923A453DB}"/>
              </a:ext>
            </a:extLst>
          </p:cNvPr>
          <p:cNvSpPr/>
          <p:nvPr/>
        </p:nvSpPr>
        <p:spPr>
          <a:xfrm>
            <a:off x="5418663" y="2145538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64BDD9-DE19-2848-9252-25E3266C6BAD}"/>
              </a:ext>
            </a:extLst>
          </p:cNvPr>
          <p:cNvSpPr/>
          <p:nvPr/>
        </p:nvSpPr>
        <p:spPr>
          <a:xfrm>
            <a:off x="967327" y="2316245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83CC4C-19AA-6446-A009-916F0111E045}"/>
              </a:ext>
            </a:extLst>
          </p:cNvPr>
          <p:cNvSpPr/>
          <p:nvPr/>
        </p:nvSpPr>
        <p:spPr>
          <a:xfrm>
            <a:off x="8973262" y="2792425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01FFA8-5314-8A45-8607-B11B19A99FBA}"/>
              </a:ext>
            </a:extLst>
          </p:cNvPr>
          <p:cNvSpPr/>
          <p:nvPr/>
        </p:nvSpPr>
        <p:spPr>
          <a:xfrm>
            <a:off x="4601632" y="2956538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E93DF0-F658-6749-A999-9A01629DDE35}"/>
              </a:ext>
            </a:extLst>
          </p:cNvPr>
          <p:cNvSpPr/>
          <p:nvPr/>
        </p:nvSpPr>
        <p:spPr>
          <a:xfrm>
            <a:off x="4564964" y="3538661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EA6FB3-D512-784D-98AF-826ECAAA7BCE}"/>
              </a:ext>
            </a:extLst>
          </p:cNvPr>
          <p:cNvSpPr/>
          <p:nvPr/>
        </p:nvSpPr>
        <p:spPr>
          <a:xfrm>
            <a:off x="929513" y="3662487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45BC-82B3-2E4A-ADDA-A5EDF1C8633A}"/>
              </a:ext>
            </a:extLst>
          </p:cNvPr>
          <p:cNvSpPr/>
          <p:nvPr/>
        </p:nvSpPr>
        <p:spPr>
          <a:xfrm>
            <a:off x="8240892" y="4451017"/>
            <a:ext cx="732370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8A4A8E-0334-6146-89FF-FAE7DF926C3F}"/>
              </a:ext>
            </a:extLst>
          </p:cNvPr>
          <p:cNvSpPr/>
          <p:nvPr/>
        </p:nvSpPr>
        <p:spPr>
          <a:xfrm>
            <a:off x="4391376" y="4446637"/>
            <a:ext cx="1209323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09221-32F6-5A46-A38E-2DE1720F4E53}"/>
              </a:ext>
            </a:extLst>
          </p:cNvPr>
          <p:cNvSpPr/>
          <p:nvPr/>
        </p:nvSpPr>
        <p:spPr>
          <a:xfrm>
            <a:off x="0" y="4828402"/>
            <a:ext cx="11963400" cy="254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458559-17AF-D448-BF58-6CF7F7890EB2}"/>
              </a:ext>
            </a:extLst>
          </p:cNvPr>
          <p:cNvSpPr/>
          <p:nvPr/>
        </p:nvSpPr>
        <p:spPr>
          <a:xfrm>
            <a:off x="4391376" y="5057005"/>
            <a:ext cx="1476024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AB080-9255-A048-8569-977B585A722B}"/>
              </a:ext>
            </a:extLst>
          </p:cNvPr>
          <p:cNvSpPr/>
          <p:nvPr/>
        </p:nvSpPr>
        <p:spPr>
          <a:xfrm>
            <a:off x="9595562" y="5029132"/>
            <a:ext cx="1758238" cy="25400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850EBC-FFD3-4347-BE5D-039A43E687F0}"/>
              </a:ext>
            </a:extLst>
          </p:cNvPr>
          <p:cNvSpPr/>
          <p:nvPr/>
        </p:nvSpPr>
        <p:spPr>
          <a:xfrm>
            <a:off x="105830" y="4581489"/>
            <a:ext cx="1773770" cy="24131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DDA981-091E-5A4E-9E79-B9BADD5974B8}"/>
              </a:ext>
            </a:extLst>
          </p:cNvPr>
          <p:cNvSpPr/>
          <p:nvPr/>
        </p:nvSpPr>
        <p:spPr>
          <a:xfrm>
            <a:off x="1985430" y="4703405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295EB0-60A7-9149-898D-71C50FE7FF5B}"/>
              </a:ext>
            </a:extLst>
          </p:cNvPr>
          <p:cNvSpPr txBox="1"/>
          <p:nvPr/>
        </p:nvSpPr>
        <p:spPr>
          <a:xfrm>
            <a:off x="1210460" y="3933535"/>
            <a:ext cx="3603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data are being consumed by the consumer.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A0E066-AA9F-494E-AFB1-9A89F78561F7}"/>
              </a:ext>
            </a:extLst>
          </p:cNvPr>
          <p:cNvSpPr txBox="1"/>
          <p:nvPr/>
        </p:nvSpPr>
        <p:spPr>
          <a:xfrm>
            <a:off x="2181426" y="4668915"/>
            <a:ext cx="1942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 all consumer groups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4FCB69-6225-B148-AD4F-22ED27B38687}"/>
              </a:ext>
            </a:extLst>
          </p:cNvPr>
          <p:cNvSpPr/>
          <p:nvPr/>
        </p:nvSpPr>
        <p:spPr>
          <a:xfrm>
            <a:off x="3927757" y="6360775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3A974-A6C1-B040-A129-54857FE26F65}"/>
              </a:ext>
            </a:extLst>
          </p:cNvPr>
          <p:cNvSpPr txBox="1"/>
          <p:nvPr/>
        </p:nvSpPr>
        <p:spPr>
          <a:xfrm>
            <a:off x="4123753" y="6326285"/>
            <a:ext cx="4939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Consumer group – data stored in each partition and offset status.</a:t>
            </a:r>
          </a:p>
        </p:txBody>
      </p:sp>
    </p:spTree>
    <p:extLst>
      <p:ext uri="{BB962C8B-B14F-4D97-AF65-F5344CB8AC3E}">
        <p14:creationId xmlns:p14="http://schemas.microsoft.com/office/powerpoint/2010/main" val="89754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6D14-B22B-FE40-B48E-BBDE4F57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298"/>
          </a:xfrm>
        </p:spPr>
        <p:txBody>
          <a:bodyPr>
            <a:normAutofit/>
          </a:bodyPr>
          <a:lstStyle/>
          <a:p>
            <a:r>
              <a:rPr lang="en-US" sz="3600" dirty="0"/>
              <a:t>Kafka twitter producer - consumer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4D69A-08C9-C446-A625-DE0275E7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76388"/>
            <a:ext cx="10662919" cy="5159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9D598-615D-A143-BB86-E274A1A5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689" y="2849034"/>
            <a:ext cx="8610600" cy="1905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42F2A9-06C0-B143-8D03-219165FB7749}"/>
              </a:ext>
            </a:extLst>
          </p:cNvPr>
          <p:cNvSpPr/>
          <p:nvPr/>
        </p:nvSpPr>
        <p:spPr>
          <a:xfrm>
            <a:off x="706965" y="1221135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A0272-A906-9547-AD18-9CF07CB02DD5}"/>
              </a:ext>
            </a:extLst>
          </p:cNvPr>
          <p:cNvSpPr txBox="1"/>
          <p:nvPr/>
        </p:nvSpPr>
        <p:spPr>
          <a:xfrm>
            <a:off x="958964" y="1200199"/>
            <a:ext cx="7581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producer that connects to twitter and streams tweets in real-time to Kafka cluster. Data format json.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082437-045C-B54C-84B3-C23D6A19B231}"/>
              </a:ext>
            </a:extLst>
          </p:cNvPr>
          <p:cNvSpPr/>
          <p:nvPr/>
        </p:nvSpPr>
        <p:spPr>
          <a:xfrm>
            <a:off x="2845504" y="2470410"/>
            <a:ext cx="1281996" cy="285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FC54B1-1CB5-4E46-9E6B-E1D00D83474D}"/>
              </a:ext>
            </a:extLst>
          </p:cNvPr>
          <p:cNvSpPr/>
          <p:nvPr/>
        </p:nvSpPr>
        <p:spPr>
          <a:xfrm>
            <a:off x="5715704" y="6245375"/>
            <a:ext cx="1281996" cy="285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E86A0-49B3-764A-98F5-732A5318A1B2}"/>
              </a:ext>
            </a:extLst>
          </p:cNvPr>
          <p:cNvSpPr txBox="1"/>
          <p:nvPr/>
        </p:nvSpPr>
        <p:spPr>
          <a:xfrm>
            <a:off x="1670164" y="5422473"/>
            <a:ext cx="78833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 consumer that reads the tweets from the Kafka cluster, extracts data and converts them to csv format.  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7CE0BD-E4A8-EC42-AD42-3AEF2CE60E8C}"/>
              </a:ext>
            </a:extLst>
          </p:cNvPr>
          <p:cNvSpPr/>
          <p:nvPr/>
        </p:nvSpPr>
        <p:spPr>
          <a:xfrm>
            <a:off x="1443565" y="5443409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DEC249-6098-3141-8D75-C5102776EA95}"/>
              </a:ext>
            </a:extLst>
          </p:cNvPr>
          <p:cNvSpPr/>
          <p:nvPr/>
        </p:nvSpPr>
        <p:spPr>
          <a:xfrm>
            <a:off x="7671136" y="4347511"/>
            <a:ext cx="251999" cy="25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B6380-7C4E-194F-B684-F78C53FDA89F}"/>
              </a:ext>
            </a:extLst>
          </p:cNvPr>
          <p:cNvSpPr txBox="1"/>
          <p:nvPr/>
        </p:nvSpPr>
        <p:spPr>
          <a:xfrm>
            <a:off x="7923135" y="4196672"/>
            <a:ext cx="3565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Consumer group -data stored in each partition</a:t>
            </a:r>
          </a:p>
          <a:p>
            <a:r>
              <a:rPr lang="en-US" sz="1400" dirty="0"/>
              <a:t>and offset status.</a:t>
            </a:r>
          </a:p>
        </p:txBody>
      </p:sp>
    </p:spTree>
    <p:extLst>
      <p:ext uri="{BB962C8B-B14F-4D97-AF65-F5344CB8AC3E}">
        <p14:creationId xmlns:p14="http://schemas.microsoft.com/office/powerpoint/2010/main" val="383940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C13-D019-8F4A-BE11-CD5ABABF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BD6D8-1A86-084D-B692-1C84E9B2C809}"/>
              </a:ext>
            </a:extLst>
          </p:cNvPr>
          <p:cNvSpPr txBox="1"/>
          <p:nvPr/>
        </p:nvSpPr>
        <p:spPr>
          <a:xfrm>
            <a:off x="838200" y="1690688"/>
            <a:ext cx="105632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Hive is a powerful tools with many applications.</a:t>
            </a:r>
          </a:p>
          <a:p>
            <a:r>
              <a:rPr lang="en-US" dirty="0"/>
              <a:t>However, by utilizing the tools mentioned in the previous slides we can extend the potentials of an application.</a:t>
            </a:r>
          </a:p>
          <a:p>
            <a:r>
              <a:rPr lang="en-US" dirty="0"/>
              <a:t>In particularly, those tools empower us to have the following improvements – additions: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 earthquakes with tweets -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sources like RSS or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time and batch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predictions</a:t>
            </a:r>
          </a:p>
          <a:p>
            <a:r>
              <a:rPr lang="en-US" dirty="0"/>
              <a:t>   and more….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6180-26FC-7C40-A23E-2ECF9475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6600"/>
            <a:ext cx="10515600" cy="5440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Part A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Hive ETL pipeline </a:t>
            </a:r>
          </a:p>
          <a:p>
            <a:pPr marL="0" indent="0" algn="ctr">
              <a:buNone/>
            </a:pPr>
            <a:r>
              <a:rPr lang="en-US" sz="4800" dirty="0"/>
              <a:t>and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28792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B892-1DB0-6642-87B0-5D7A2537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Available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E457-58B6-8047-997D-939D2593C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Earthquakes ETL pipeline with Hive – Tutorial</a:t>
            </a:r>
            <a:br>
              <a:rPr lang="el-GR" dirty="0"/>
            </a:br>
            <a:br>
              <a:rPr lang="en-GB" dirty="0"/>
            </a:br>
            <a:r>
              <a:rPr lang="en-GB" sz="2400" dirty="0"/>
              <a:t>source:</a:t>
            </a:r>
          </a:p>
          <a:p>
            <a:pPr marL="0" indent="0">
              <a:buNone/>
            </a:pPr>
            <a:r>
              <a:rPr lang="en-GB" sz="2400" dirty="0"/>
              <a:t>   </a:t>
            </a:r>
            <a:r>
              <a:rPr lang="en-GB" sz="2400" dirty="0">
                <a:hlinkClick r:id="rId2"/>
              </a:rPr>
              <a:t>https://github.com/UoW-CPC/rabbda-earthquakes-portal/tree/release-0.0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6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430C-B57E-7344-9B2E-C2C35456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 with Hive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D71C2A-3C95-874E-BB36-0BA125357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740557"/>
            <a:ext cx="5715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83EA1-1DD7-4C4B-8CDF-231532CA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4238983"/>
            <a:ext cx="4699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55F92-20BA-6B4D-A3B5-3264B247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5425554"/>
            <a:ext cx="4318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F81B74-A837-CF45-8F53-3A5AA93DD04D}"/>
              </a:ext>
            </a:extLst>
          </p:cNvPr>
          <p:cNvSpPr txBox="1"/>
          <p:nvPr/>
        </p:nvSpPr>
        <p:spPr>
          <a:xfrm>
            <a:off x="2822222" y="2621792"/>
            <a:ext cx="78677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Earthquakes information</a:t>
            </a:r>
          </a:p>
          <a:p>
            <a:r>
              <a:rPr lang="en-GB" dirty="0"/>
              <a:t>USGS – US Geological Survey: </a:t>
            </a:r>
            <a:r>
              <a:rPr lang="en-GB" dirty="0">
                <a:hlinkClick r:id="rId5"/>
              </a:rPr>
              <a:t>https://earthquake.usgs.gov</a:t>
            </a:r>
            <a:endParaRPr lang="en-GB" dirty="0"/>
          </a:p>
          <a:p>
            <a:r>
              <a:rPr lang="en-GB" dirty="0"/>
              <a:t>Format: csv</a:t>
            </a:r>
          </a:p>
          <a:p>
            <a:r>
              <a:rPr lang="en-GB" dirty="0"/>
              <a:t>Rest API: https://</a:t>
            </a:r>
            <a:r>
              <a:rPr lang="en-GB" dirty="0" err="1"/>
              <a:t>earthquake.usgs.gov</a:t>
            </a:r>
            <a:r>
              <a:rPr lang="en-GB" dirty="0"/>
              <a:t>/</a:t>
            </a:r>
            <a:r>
              <a:rPr lang="en-GB" dirty="0" err="1"/>
              <a:t>fdsnws</a:t>
            </a:r>
            <a:r>
              <a:rPr lang="en-GB" dirty="0"/>
              <a:t>/event/1/[</a:t>
            </a:r>
            <a:r>
              <a:rPr lang="en-GB" dirty="0">
                <a:hlinkClick r:id="rId6"/>
              </a:rPr>
              <a:t>METHOD</a:t>
            </a:r>
            <a:r>
              <a:rPr lang="en-GB" dirty="0"/>
              <a:t>[?</a:t>
            </a:r>
            <a:r>
              <a:rPr lang="en-GB" dirty="0">
                <a:hlinkClick r:id="rId7"/>
              </a:rPr>
              <a:t>PARAMETERS</a:t>
            </a:r>
            <a:r>
              <a:rPr lang="en-GB" dirty="0"/>
              <a:t>]]</a:t>
            </a:r>
          </a:p>
          <a:p>
            <a:endParaRPr lang="en-GB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B79363-99ED-674D-9B15-58CBBC1C2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316350"/>
              </p:ext>
            </p:extLst>
          </p:nvPr>
        </p:nvGraphicFramePr>
        <p:xfrm>
          <a:off x="2822222" y="4153045"/>
          <a:ext cx="10515600" cy="8229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87364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+mn-lt"/>
                        </a:rPr>
                        <a:t>World cities information</a:t>
                      </a:r>
                    </a:p>
                    <a:p>
                      <a:r>
                        <a:rPr lang="en-GB" dirty="0">
                          <a:effectLst/>
                          <a:latin typeface="+mn-lt"/>
                        </a:rPr>
                        <a:t> https://simplemaps.com</a:t>
                      </a:r>
                    </a:p>
                    <a:p>
                      <a:r>
                        <a:rPr lang="en-GB" dirty="0">
                          <a:effectLst/>
                          <a:latin typeface="+mn-lt"/>
                        </a:rPr>
                        <a:t>Format: csv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40365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D2B5F9F-94A6-D940-837C-39CA15A8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1889"/>
              </p:ext>
            </p:extLst>
          </p:nvPr>
        </p:nvGraphicFramePr>
        <p:xfrm>
          <a:off x="2822222" y="5425554"/>
          <a:ext cx="10515600" cy="8229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147997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effectLst/>
                          <a:latin typeface="+mn-lt"/>
                        </a:rPr>
                        <a:t>Seismograph Stations: Federation Digital </a:t>
                      </a:r>
                      <a:r>
                        <a:rPr lang="en-GB" dirty="0" err="1">
                          <a:effectLst/>
                          <a:latin typeface="+mn-lt"/>
                        </a:rPr>
                        <a:t>Seismgraph</a:t>
                      </a:r>
                      <a:r>
                        <a:rPr lang="en-GB" dirty="0">
                          <a:effectLst/>
                          <a:latin typeface="+mn-lt"/>
                        </a:rPr>
                        <a:t>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effectLst/>
                          <a:latin typeface="+mn-lt"/>
                        </a:rPr>
                        <a:t> 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GB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www.fdsn.org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/networks/detail/IU  </a:t>
                      </a:r>
                    </a:p>
                    <a:p>
                      <a:endParaRPr lang="en-GB" dirty="0">
                        <a:effectLst/>
                        <a:latin typeface="+mn-lt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4621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B8F16-C12E-1D4F-8347-299E069A68AB}"/>
              </a:ext>
            </a:extLst>
          </p:cNvPr>
          <p:cNvSpPr txBox="1"/>
          <p:nvPr/>
        </p:nvSpPr>
        <p:spPr>
          <a:xfrm>
            <a:off x="2051050" y="1903391"/>
            <a:ext cx="186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sources: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D7DA5-E6DA-F242-AA61-C2FA8E3EE84A}"/>
              </a:ext>
            </a:extLst>
          </p:cNvPr>
          <p:cNvSpPr txBox="1"/>
          <p:nvPr/>
        </p:nvSpPr>
        <p:spPr>
          <a:xfrm>
            <a:off x="838200" y="1269176"/>
            <a:ext cx="314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 (Extract - Transform - Load)</a:t>
            </a:r>
          </a:p>
        </p:txBody>
      </p:sp>
    </p:spTree>
    <p:extLst>
      <p:ext uri="{BB962C8B-B14F-4D97-AF65-F5344CB8AC3E}">
        <p14:creationId xmlns:p14="http://schemas.microsoft.com/office/powerpoint/2010/main" val="356402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D8FE-63FB-0549-B82D-CF69D218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 with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EDD9-4241-F543-B33F-2AE04B50E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35889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400" u="sng" dirty="0"/>
              <a:t>Problem statement</a:t>
            </a:r>
          </a:p>
          <a:p>
            <a:pPr marL="0" indent="0" algn="just">
              <a:buNone/>
            </a:pPr>
            <a:r>
              <a:rPr lang="en-US" sz="2400" dirty="0"/>
              <a:t>The three datasets contain information potentially related to earthquakes.</a:t>
            </a:r>
          </a:p>
          <a:p>
            <a:pPr marL="0" indent="0" algn="just">
              <a:buNone/>
            </a:pPr>
            <a:r>
              <a:rPr lang="en-US" sz="2400" dirty="0"/>
              <a:t>However, with the current structure we are not able to answer questions like:</a:t>
            </a:r>
          </a:p>
          <a:p>
            <a:pPr algn="just"/>
            <a:r>
              <a:rPr lang="en-US" sz="2400" dirty="0"/>
              <a:t>Which city is closest to an earthquake?</a:t>
            </a:r>
          </a:p>
          <a:p>
            <a:pPr algn="just"/>
            <a:r>
              <a:rPr lang="en-US" sz="2400" dirty="0"/>
              <a:t>How many people might be affected by an earthquake?</a:t>
            </a:r>
          </a:p>
          <a:p>
            <a:pPr algn="just"/>
            <a:r>
              <a:rPr lang="en-US" sz="2400" dirty="0"/>
              <a:t>How can we reproduce the seismograph wave of a specific earthquake?</a:t>
            </a:r>
          </a:p>
          <a:p>
            <a:pPr algn="just"/>
            <a:r>
              <a:rPr lang="en-US" sz="2400" dirty="0"/>
              <a:t>Which seismograph station has the biggest earthquake?</a:t>
            </a:r>
          </a:p>
          <a:p>
            <a:pPr algn="just"/>
            <a:r>
              <a:rPr lang="en-US" sz="2400" dirty="0"/>
              <a:t>Etc..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r>
              <a:rPr lang="en-GB" sz="2300" dirty="0"/>
              <a:t>Seismograph Wave </a:t>
            </a:r>
          </a:p>
          <a:p>
            <a:pPr marL="0" indent="0">
              <a:buNone/>
            </a:pPr>
            <a:r>
              <a:rPr lang="en-GB" sz="2300" dirty="0"/>
              <a:t>The Seismograph waves are available at the URL: </a:t>
            </a:r>
          </a:p>
          <a:p>
            <a:pPr marL="0" indent="0">
              <a:buNone/>
            </a:pPr>
            <a:r>
              <a:rPr lang="en-GB" sz="2300" i="1" dirty="0"/>
              <a:t>http://</a:t>
            </a:r>
            <a:r>
              <a:rPr lang="en-GB" sz="2300" i="1" dirty="0" err="1"/>
              <a:t>service.iris.edu</a:t>
            </a:r>
            <a:r>
              <a:rPr lang="en-GB" sz="2300" i="1" dirty="0"/>
              <a:t>/</a:t>
            </a:r>
            <a:r>
              <a:rPr lang="en-GB" sz="2300" i="1" dirty="0" err="1"/>
              <a:t>irisws</a:t>
            </a:r>
            <a:r>
              <a:rPr lang="en-GB" sz="2300" i="1" dirty="0"/>
              <a:t>/timeseries/1 </a:t>
            </a:r>
            <a:endParaRPr lang="en-GB" sz="2300" dirty="0"/>
          </a:p>
          <a:p>
            <a:pPr marL="0" indent="0">
              <a:buNone/>
            </a:pPr>
            <a:r>
              <a:rPr lang="en-GB" sz="2300" i="1" dirty="0"/>
              <a:t>Sample link: </a:t>
            </a:r>
            <a:endParaRPr lang="en-GB" sz="2300" dirty="0"/>
          </a:p>
          <a:p>
            <a:pPr marL="0" indent="0">
              <a:buNone/>
            </a:pPr>
            <a:r>
              <a:rPr lang="en-GB" sz="2300" i="1" dirty="0"/>
              <a:t>http://</a:t>
            </a:r>
            <a:r>
              <a:rPr lang="en-GB" sz="2300" i="1" dirty="0" err="1"/>
              <a:t>service.iris.edu</a:t>
            </a:r>
            <a:r>
              <a:rPr lang="en-GB" sz="2300" i="1" dirty="0"/>
              <a:t>/</a:t>
            </a:r>
            <a:r>
              <a:rPr lang="en-GB" sz="2300" i="1" dirty="0" err="1"/>
              <a:t>irisws</a:t>
            </a:r>
            <a:r>
              <a:rPr lang="en-GB" sz="2300" i="1" dirty="0"/>
              <a:t>/timeseries/1/</a:t>
            </a:r>
            <a:r>
              <a:rPr lang="en-GB" sz="2300" i="1" dirty="0" err="1"/>
              <a:t>query?net</a:t>
            </a:r>
            <a:r>
              <a:rPr lang="en-GB" sz="2300" i="1" dirty="0"/>
              <a:t>=</a:t>
            </a:r>
            <a:r>
              <a:rPr lang="en-GB" sz="2300" i="1" dirty="0" err="1"/>
              <a:t>IU&amp;sta</a:t>
            </a:r>
            <a:r>
              <a:rPr lang="en-GB" sz="2300" i="1" dirty="0"/>
              <a:t>=</a:t>
            </a:r>
            <a:r>
              <a:rPr lang="en-GB" sz="2300" b="1" i="1" dirty="0" err="1"/>
              <a:t>ANMO</a:t>
            </a:r>
            <a:r>
              <a:rPr lang="en-GB" sz="2300" i="1" dirty="0" err="1"/>
              <a:t>&amp;loc</a:t>
            </a:r>
            <a:r>
              <a:rPr lang="en-GB" sz="2300" i="1" dirty="0"/>
              <a:t>=00&amp;cha=</a:t>
            </a:r>
            <a:r>
              <a:rPr lang="en-GB" sz="2300" i="1" dirty="0" err="1"/>
              <a:t>BHZ&amp;starttime</a:t>
            </a:r>
            <a:r>
              <a:rPr lang="en-GB" sz="2300" i="1" dirty="0"/>
              <a:t>=</a:t>
            </a:r>
            <a:r>
              <a:rPr lang="en-GB" sz="2300" b="1" i="1" dirty="0"/>
              <a:t>2005-01-01</a:t>
            </a:r>
            <a:r>
              <a:rPr lang="en-GB" sz="2300" i="1" dirty="0"/>
              <a:t>T00:00:00&amp;endtime=</a:t>
            </a:r>
            <a:r>
              <a:rPr lang="en-GB" sz="2300" b="1" i="1" dirty="0"/>
              <a:t>2005-01-02</a:t>
            </a:r>
            <a:r>
              <a:rPr lang="en-GB" sz="2300" i="1" dirty="0"/>
              <a:t>T00:00:00&amp;output=plot</a:t>
            </a:r>
            <a:endParaRPr lang="en-GB" sz="2300" dirty="0"/>
          </a:p>
          <a:p>
            <a:pPr marL="0" indent="0" algn="just">
              <a:buNone/>
            </a:pPr>
            <a:endParaRPr lang="en-US" sz="23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91CA9-41DA-1C4D-BAF8-2A945C92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4158632"/>
            <a:ext cx="24892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342D-71C0-B646-93A4-B97B98BB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 with 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185D-47BA-0241-BBBA-88627ACF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u="sng" dirty="0"/>
              <a:t>Solution</a:t>
            </a:r>
          </a:p>
          <a:p>
            <a:pPr marL="0" indent="0" algn="just">
              <a:buNone/>
            </a:pPr>
            <a:r>
              <a:rPr lang="en-US" sz="1900" dirty="0"/>
              <a:t>To be able to answer questions similar to the previous ones, we need to apply an ETL  process which at the end will combine the three datasets into one Hive table.</a:t>
            </a:r>
          </a:p>
          <a:p>
            <a:pPr marL="0" indent="0" algn="just">
              <a:buNone/>
            </a:pP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The final table will contain information for every earthquake accompanied by the closest city and closest seismograph station.</a:t>
            </a:r>
          </a:p>
          <a:p>
            <a:pPr marL="0" indent="0" algn="just">
              <a:buNone/>
            </a:pPr>
            <a:endParaRPr lang="en-US" sz="1900" dirty="0"/>
          </a:p>
          <a:p>
            <a:pPr marL="0" indent="0" algn="just">
              <a:buNone/>
            </a:pPr>
            <a:r>
              <a:rPr lang="en-US" sz="1900" dirty="0"/>
              <a:t>At this phase, we will be able to produce links to seismograph waves and answer several research questions.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7024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3E5674-F91E-E14D-9678-09FAC046B773}"/>
              </a:ext>
            </a:extLst>
          </p:cNvPr>
          <p:cNvCxnSpPr>
            <a:cxnSpLocks/>
          </p:cNvCxnSpPr>
          <p:nvPr/>
        </p:nvCxnSpPr>
        <p:spPr>
          <a:xfrm>
            <a:off x="9039403" y="1835155"/>
            <a:ext cx="0" cy="4657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53099A-518C-924D-A938-571C733B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 with Hive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A3048-3682-5044-84E2-45D6B75C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24" y="1903576"/>
            <a:ext cx="5715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4FFEE-38B4-A743-9134-E16A5D28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24" y="3142464"/>
            <a:ext cx="4699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6508E-6F53-6B4D-BFE5-438644E9D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74" y="4228925"/>
            <a:ext cx="4318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73E18-A04C-5541-905B-CA8236424580}"/>
              </a:ext>
            </a:extLst>
          </p:cNvPr>
          <p:cNvSpPr txBox="1"/>
          <p:nvPr/>
        </p:nvSpPr>
        <p:spPr>
          <a:xfrm>
            <a:off x="445192" y="2547417"/>
            <a:ext cx="133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Earthquakes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149D4-3520-BD44-8F87-EACF1038CD16}"/>
              </a:ext>
            </a:extLst>
          </p:cNvPr>
          <p:cNvSpPr txBox="1"/>
          <p:nvPr/>
        </p:nvSpPr>
        <p:spPr>
          <a:xfrm>
            <a:off x="766562" y="381055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371A7-0A3F-1B49-90D0-FA10B89CBC6F}"/>
              </a:ext>
            </a:extLst>
          </p:cNvPr>
          <p:cNvSpPr txBox="1"/>
          <p:nvPr/>
        </p:nvSpPr>
        <p:spPr>
          <a:xfrm>
            <a:off x="316086" y="4849454"/>
            <a:ext cx="159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Seismographic </a:t>
            </a:r>
          </a:p>
          <a:p>
            <a:pPr algn="ctr"/>
            <a:r>
              <a:rPr lang="en-US" dirty="0"/>
              <a:t>Stations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2730E7-096B-6D45-82E7-82D1F764E3AD}"/>
              </a:ext>
            </a:extLst>
          </p:cNvPr>
          <p:cNvCxnSpPr>
            <a:cxnSpLocks/>
          </p:cNvCxnSpPr>
          <p:nvPr/>
        </p:nvCxnSpPr>
        <p:spPr>
          <a:xfrm>
            <a:off x="1400324" y="2257765"/>
            <a:ext cx="597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FC1AA-2F1E-8A4E-A094-06A166004403}"/>
              </a:ext>
            </a:extLst>
          </p:cNvPr>
          <p:cNvCxnSpPr/>
          <p:nvPr/>
        </p:nvCxnSpPr>
        <p:spPr>
          <a:xfrm>
            <a:off x="1394680" y="3518517"/>
            <a:ext cx="597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1E9E01-AB93-2948-BA47-522269FE53B8}"/>
              </a:ext>
            </a:extLst>
          </p:cNvPr>
          <p:cNvCxnSpPr/>
          <p:nvPr/>
        </p:nvCxnSpPr>
        <p:spPr>
          <a:xfrm>
            <a:off x="1383391" y="4664339"/>
            <a:ext cx="5978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BC876D-1196-A946-9071-A5EA31D4E2C9}"/>
              </a:ext>
            </a:extLst>
          </p:cNvPr>
          <p:cNvCxnSpPr>
            <a:cxnSpLocks/>
          </p:cNvCxnSpPr>
          <p:nvPr/>
        </p:nvCxnSpPr>
        <p:spPr>
          <a:xfrm flipV="1">
            <a:off x="1998133" y="2246476"/>
            <a:ext cx="0" cy="2428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DE20CD-E5A9-354E-BD0B-2C8E07B05318}"/>
              </a:ext>
            </a:extLst>
          </p:cNvPr>
          <p:cNvCxnSpPr>
            <a:cxnSpLocks/>
          </p:cNvCxnSpPr>
          <p:nvPr/>
        </p:nvCxnSpPr>
        <p:spPr>
          <a:xfrm flipV="1">
            <a:off x="1992489" y="3460764"/>
            <a:ext cx="5164667" cy="577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1E8028-16CB-C945-8D27-FCD856B40CC4}"/>
              </a:ext>
            </a:extLst>
          </p:cNvPr>
          <p:cNvSpPr txBox="1"/>
          <p:nvPr/>
        </p:nvSpPr>
        <p:spPr>
          <a:xfrm>
            <a:off x="2287554" y="183527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3242D-3502-7C46-BF9E-873C1738C6AE}"/>
              </a:ext>
            </a:extLst>
          </p:cNvPr>
          <p:cNvSpPr txBox="1"/>
          <p:nvPr/>
        </p:nvSpPr>
        <p:spPr>
          <a:xfrm>
            <a:off x="2287554" y="2244382"/>
            <a:ext cx="1163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Acquisition</a:t>
            </a:r>
          </a:p>
          <a:p>
            <a:r>
              <a:rPr lang="en-US" sz="1600" dirty="0"/>
              <a:t>Preparation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E7283A-9FDB-764B-B08B-54809B393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59" y="3191630"/>
            <a:ext cx="671689" cy="7976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77199C-DAF6-AC46-B5AB-13703306D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545" y="3302617"/>
            <a:ext cx="1106488" cy="431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CB4AC0-35FC-6E4E-B8E9-A25904B5CF2C}"/>
              </a:ext>
            </a:extLst>
          </p:cNvPr>
          <p:cNvSpPr txBox="1"/>
          <p:nvPr/>
        </p:nvSpPr>
        <p:spPr>
          <a:xfrm>
            <a:off x="3571920" y="183527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3EE69-834A-2442-9898-9A2D2C508ACB}"/>
              </a:ext>
            </a:extLst>
          </p:cNvPr>
          <p:cNvSpPr txBox="1"/>
          <p:nvPr/>
        </p:nvSpPr>
        <p:spPr>
          <a:xfrm>
            <a:off x="3571920" y="2244382"/>
            <a:ext cx="10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 to</a:t>
            </a:r>
          </a:p>
          <a:p>
            <a:r>
              <a:rPr lang="en-US" sz="1600" dirty="0"/>
              <a:t>filesystem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20393A-F6A8-1F42-B80A-A602B69BD1EE}"/>
              </a:ext>
            </a:extLst>
          </p:cNvPr>
          <p:cNvSpPr txBox="1"/>
          <p:nvPr/>
        </p:nvSpPr>
        <p:spPr>
          <a:xfrm>
            <a:off x="4847871" y="183527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B24FA2-5EBA-5E4F-A2A4-18F8F8D25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018" y="2861314"/>
            <a:ext cx="1136929" cy="10890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490A70-7245-E34F-9F15-210F98DEF6C3}"/>
              </a:ext>
            </a:extLst>
          </p:cNvPr>
          <p:cNvSpPr txBox="1"/>
          <p:nvPr/>
        </p:nvSpPr>
        <p:spPr>
          <a:xfrm>
            <a:off x="4847871" y="2244382"/>
            <a:ext cx="116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</a:t>
            </a:r>
          </a:p>
          <a:p>
            <a:r>
              <a:rPr lang="en-US" sz="1600" dirty="0"/>
              <a:t>preparation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A440AE-B92E-8542-A70D-43440BEE0A87}"/>
              </a:ext>
            </a:extLst>
          </p:cNvPr>
          <p:cNvSpPr txBox="1"/>
          <p:nvPr/>
        </p:nvSpPr>
        <p:spPr>
          <a:xfrm>
            <a:off x="6691384" y="183515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D9E2EB-C7F5-AD4F-A0DA-5AE638667ED2}"/>
              </a:ext>
            </a:extLst>
          </p:cNvPr>
          <p:cNvSpPr txBox="1"/>
          <p:nvPr/>
        </p:nvSpPr>
        <p:spPr>
          <a:xfrm>
            <a:off x="6691384" y="2230011"/>
            <a:ext cx="115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ETL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C267F9-E25C-4D4F-A391-D196C838E6C8}"/>
              </a:ext>
            </a:extLst>
          </p:cNvPr>
          <p:cNvSpPr/>
          <p:nvPr/>
        </p:nvSpPr>
        <p:spPr>
          <a:xfrm>
            <a:off x="2264585" y="2894171"/>
            <a:ext cx="3874171" cy="13433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1B0A06-6750-CB4A-B6BB-957A4AAEB923}"/>
              </a:ext>
            </a:extLst>
          </p:cNvPr>
          <p:cNvSpPr txBox="1"/>
          <p:nvPr/>
        </p:nvSpPr>
        <p:spPr>
          <a:xfrm>
            <a:off x="6496504" y="3753866"/>
            <a:ext cx="1448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Hive client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959B195-64FE-E542-9C01-9AD72287A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2189460"/>
            <a:ext cx="654917" cy="4366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98B02C0-F959-BB45-83AD-C9ADA959C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2930591"/>
            <a:ext cx="654917" cy="4366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CA098C-75D7-F845-A78D-E8E872A50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5153984"/>
            <a:ext cx="654917" cy="4366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CA52318-9693-2E4B-A7A6-A28570A8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3671722"/>
            <a:ext cx="654917" cy="4366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DFF11AD-B20E-DC4C-8306-9AD3F1D6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4412853"/>
            <a:ext cx="654917" cy="4366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D0D5D5-D6C9-0E45-87FA-9D7E2C947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961" y="5895114"/>
            <a:ext cx="654917" cy="43661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1F2526-0F7F-5B48-8A98-20AD26D3447D}"/>
              </a:ext>
            </a:extLst>
          </p:cNvPr>
          <p:cNvCxnSpPr>
            <a:cxnSpLocks/>
          </p:cNvCxnSpPr>
          <p:nvPr/>
        </p:nvCxnSpPr>
        <p:spPr>
          <a:xfrm>
            <a:off x="7646773" y="3405843"/>
            <a:ext cx="50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FF2E90-3F5B-BB42-BE2D-6EA9088FA373}"/>
              </a:ext>
            </a:extLst>
          </p:cNvPr>
          <p:cNvCxnSpPr>
            <a:cxnSpLocks/>
          </p:cNvCxnSpPr>
          <p:nvPr/>
        </p:nvCxnSpPr>
        <p:spPr>
          <a:xfrm flipH="1">
            <a:off x="8141084" y="1835155"/>
            <a:ext cx="11289" cy="1581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3EA51B-7FF3-DB4A-A21E-1D4E56444791}"/>
              </a:ext>
            </a:extLst>
          </p:cNvPr>
          <p:cNvCxnSpPr>
            <a:cxnSpLocks/>
          </p:cNvCxnSpPr>
          <p:nvPr/>
        </p:nvCxnSpPr>
        <p:spPr>
          <a:xfrm>
            <a:off x="8141084" y="1835155"/>
            <a:ext cx="8983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95085FD-3FDF-DE47-A125-3E6CDED4E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603" y="3131631"/>
            <a:ext cx="1018391" cy="67892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F41A90F-060F-3E4B-A09A-D421A3D8654C}"/>
              </a:ext>
            </a:extLst>
          </p:cNvPr>
          <p:cNvSpPr txBox="1"/>
          <p:nvPr/>
        </p:nvSpPr>
        <p:spPr>
          <a:xfrm>
            <a:off x="8335271" y="226794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CA8C93-E946-6848-9255-D2BF9B43D57A}"/>
              </a:ext>
            </a:extLst>
          </p:cNvPr>
          <p:cNvSpPr txBox="1"/>
          <p:nvPr/>
        </p:nvSpPr>
        <p:spPr>
          <a:xfrm>
            <a:off x="8335271" y="302018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4.2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8F5656-3CD8-274C-AF8F-6FBEC4D36AF3}"/>
              </a:ext>
            </a:extLst>
          </p:cNvPr>
          <p:cNvSpPr txBox="1"/>
          <p:nvPr/>
        </p:nvSpPr>
        <p:spPr>
          <a:xfrm>
            <a:off x="8335271" y="375280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4.3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DF5C3F-68F0-9349-B71E-33C9097279ED}"/>
              </a:ext>
            </a:extLst>
          </p:cNvPr>
          <p:cNvSpPr txBox="1"/>
          <p:nvPr/>
        </p:nvSpPr>
        <p:spPr>
          <a:xfrm>
            <a:off x="8335271" y="450114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4.4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AFEDDE-B0DC-8C40-8781-74FB5A31D8D0}"/>
              </a:ext>
            </a:extLst>
          </p:cNvPr>
          <p:cNvSpPr txBox="1"/>
          <p:nvPr/>
        </p:nvSpPr>
        <p:spPr>
          <a:xfrm>
            <a:off x="8335271" y="52184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4.5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4B793B-971B-E441-B8E0-A51CFE90855D}"/>
              </a:ext>
            </a:extLst>
          </p:cNvPr>
          <p:cNvSpPr txBox="1"/>
          <p:nvPr/>
        </p:nvSpPr>
        <p:spPr>
          <a:xfrm>
            <a:off x="8335271" y="593565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4.6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6B5136-A337-D949-ABEC-43885FD7FDD5}"/>
              </a:ext>
            </a:extLst>
          </p:cNvPr>
          <p:cNvSpPr txBox="1"/>
          <p:nvPr/>
        </p:nvSpPr>
        <p:spPr>
          <a:xfrm>
            <a:off x="9402428" y="2228992"/>
            <a:ext cx="210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Load earthquakes dataset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FB13DF4-53CD-EE48-BE23-D69384B40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903" y="1455927"/>
            <a:ext cx="719465" cy="68917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1AD1405-B34C-824B-803C-57688BD44087}"/>
              </a:ext>
            </a:extLst>
          </p:cNvPr>
          <p:cNvSpPr txBox="1"/>
          <p:nvPr/>
        </p:nvSpPr>
        <p:spPr>
          <a:xfrm>
            <a:off x="9402428" y="2836961"/>
            <a:ext cx="210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 earthquakes required columns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5C537D-3AC6-D041-B80A-EC936E695CA4}"/>
              </a:ext>
            </a:extLst>
          </p:cNvPr>
          <p:cNvSpPr txBox="1"/>
          <p:nvPr/>
        </p:nvSpPr>
        <p:spPr>
          <a:xfrm>
            <a:off x="4823017" y="4304059"/>
            <a:ext cx="1370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/>
              <a:t>Create database</a:t>
            </a:r>
          </a:p>
          <a:p>
            <a:pPr algn="just"/>
            <a:r>
              <a:rPr lang="en-US" sz="1400" dirty="0"/>
              <a:t>Load cities and </a:t>
            </a:r>
          </a:p>
          <a:p>
            <a:pPr algn="just"/>
            <a:r>
              <a:rPr lang="en-US" sz="1400" dirty="0"/>
              <a:t>seismograph</a:t>
            </a:r>
          </a:p>
          <a:p>
            <a:pPr algn="just"/>
            <a:r>
              <a:rPr lang="en-US" sz="1400" dirty="0"/>
              <a:t>stations to Hive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BF93C7-246D-3B4A-9DBF-0162936D5764}"/>
              </a:ext>
            </a:extLst>
          </p:cNvPr>
          <p:cNvSpPr txBox="1"/>
          <p:nvPr/>
        </p:nvSpPr>
        <p:spPr>
          <a:xfrm>
            <a:off x="9374016" y="3391273"/>
            <a:ext cx="2108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Join table from 4.2 with cities table and calculate distances to all cities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6E8B9C8-112A-5F40-BAAE-12A903E3B9E0}"/>
              </a:ext>
            </a:extLst>
          </p:cNvPr>
          <p:cNvSpPr txBox="1"/>
          <p:nvPr/>
        </p:nvSpPr>
        <p:spPr>
          <a:xfrm>
            <a:off x="9354260" y="4130103"/>
            <a:ext cx="2541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table from 4.3 and create a table with distinct earthquakes and closest city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CF297A-71FA-7540-8A89-2948A2985E18}"/>
              </a:ext>
            </a:extLst>
          </p:cNvPr>
          <p:cNvSpPr txBox="1"/>
          <p:nvPr/>
        </p:nvSpPr>
        <p:spPr>
          <a:xfrm>
            <a:off x="9351000" y="4878255"/>
            <a:ext cx="2557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Join table from 4.4 with  stations table and calculate distances to all stations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F24C6E-AED6-D94E-B4B0-B1D2A8F42AC9}"/>
              </a:ext>
            </a:extLst>
          </p:cNvPr>
          <p:cNvSpPr txBox="1"/>
          <p:nvPr/>
        </p:nvSpPr>
        <p:spPr>
          <a:xfrm>
            <a:off x="9328422" y="5605905"/>
            <a:ext cx="2541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table from 4.5 and create a table with distinct earthquakes and closest city/station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E445739-C09B-CC4F-B0BB-CA99428EBA7B}"/>
              </a:ext>
            </a:extLst>
          </p:cNvPr>
          <p:cNvCxnSpPr>
            <a:cxnSpLocks/>
          </p:cNvCxnSpPr>
          <p:nvPr/>
        </p:nvCxnSpPr>
        <p:spPr>
          <a:xfrm>
            <a:off x="1530344" y="6480867"/>
            <a:ext cx="7509059" cy="1272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D381556-2934-DF4E-AADA-CCD5BD2A592B}"/>
              </a:ext>
            </a:extLst>
          </p:cNvPr>
          <p:cNvSpPr txBox="1"/>
          <p:nvPr/>
        </p:nvSpPr>
        <p:spPr>
          <a:xfrm>
            <a:off x="7162983" y="5580634"/>
            <a:ext cx="1199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Process</a:t>
            </a:r>
          </a:p>
          <a:p>
            <a:pPr algn="ctr"/>
            <a:r>
              <a:rPr lang="en-US" sz="1600" dirty="0"/>
              <a:t> Completion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BDF8E8B-FDE8-F043-A3CB-0120D6653DBC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762923" y="6165409"/>
            <a:ext cx="0" cy="327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4DDD851-281D-4148-96FE-713511CE8296}"/>
              </a:ext>
            </a:extLst>
          </p:cNvPr>
          <p:cNvCxnSpPr/>
          <p:nvPr/>
        </p:nvCxnSpPr>
        <p:spPr>
          <a:xfrm flipH="1">
            <a:off x="5813779" y="6120253"/>
            <a:ext cx="1128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FEA882C-C091-B948-8F08-1361E86C027C}"/>
              </a:ext>
            </a:extLst>
          </p:cNvPr>
          <p:cNvSpPr txBox="1"/>
          <p:nvPr/>
        </p:nvSpPr>
        <p:spPr>
          <a:xfrm>
            <a:off x="5531933" y="5653971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 Analysis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B2A1883-3DFD-8743-8E38-F540ECF02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344" y="5608650"/>
            <a:ext cx="1196317" cy="6347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3E618E0-4769-834C-B560-53293C8D1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689" y="5514347"/>
            <a:ext cx="1434695" cy="71734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59506B5-459D-9443-B3B3-2E16C52FF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295" y="5638091"/>
            <a:ext cx="719465" cy="6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5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C7C2-0031-1344-9B91-7CA9B8B7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examples</a:t>
            </a:r>
            <a:br>
              <a:rPr lang="en-US" dirty="0"/>
            </a:br>
            <a:r>
              <a:rPr lang="en-US" sz="2800" dirty="0"/>
              <a:t>People affected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FF8D-3FE1-804C-AA6B-96ACA41CB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  <a:p>
            <a:pPr marL="0" indent="0">
              <a:buNone/>
            </a:pPr>
            <a:r>
              <a:rPr lang="en-US" sz="1800" dirty="0"/>
              <a:t>SELECT id, time, day, magnitude, country,</a:t>
            </a:r>
          </a:p>
          <a:p>
            <a:pPr marL="0" indent="0">
              <a:buNone/>
            </a:pPr>
            <a:r>
              <a:rPr lang="en-US" sz="1800" dirty="0"/>
              <a:t>             city, population, </a:t>
            </a:r>
            <a:r>
              <a:rPr lang="en-US" sz="1800" dirty="0" err="1"/>
              <a:t>city_distance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</a:t>
            </a:r>
            <a:r>
              <a:rPr lang="en-US" sz="1800" dirty="0" err="1"/>
              <a:t>earthquakes_distance_to_all_cities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WHERE</a:t>
            </a:r>
          </a:p>
          <a:p>
            <a:pPr marL="0" indent="0">
              <a:buNone/>
            </a:pPr>
            <a:r>
              <a:rPr lang="en-US" sz="1800" dirty="0"/>
              <a:t>         id='us10007sd4’ </a:t>
            </a:r>
          </a:p>
          <a:p>
            <a:pPr marL="0" indent="0">
              <a:buNone/>
            </a:pPr>
            <a:r>
              <a:rPr lang="en-US" sz="1800" dirty="0"/>
              <a:t>AND population is NOT NULL</a:t>
            </a:r>
          </a:p>
          <a:p>
            <a:pPr marL="0" indent="0">
              <a:buNone/>
            </a:pPr>
            <a:r>
              <a:rPr lang="en-US" sz="1800" dirty="0"/>
              <a:t>ORDER BY </a:t>
            </a:r>
            <a:r>
              <a:rPr lang="en-US" sz="1800" dirty="0" err="1"/>
              <a:t>city_distance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dirty="0"/>
              <a:t>Took 10 minutes to run</a:t>
            </a:r>
          </a:p>
          <a:p>
            <a:pPr marL="0" indent="0">
              <a:buNone/>
            </a:pPr>
            <a:r>
              <a:rPr lang="en-US" sz="1600" dirty="0"/>
              <a:t>in a VM with 8 cores and 16GB of 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0465F-19CD-4049-9807-FA96F195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27" y="3251200"/>
            <a:ext cx="6490295" cy="26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8990-C1A3-F642-8D62-6B84C897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examples</a:t>
            </a:r>
            <a:br>
              <a:rPr lang="en-US" dirty="0"/>
            </a:br>
            <a:r>
              <a:rPr lang="en-US" sz="2800" dirty="0"/>
              <a:t>Earthquakes per month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28A7E-D006-A54B-8B50-B07DB8F0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Spark version 1 - </a:t>
            </a:r>
            <a:r>
              <a:rPr lang="en-US" sz="1800" dirty="0"/>
              <a:t>example with RDDs</a:t>
            </a:r>
            <a:r>
              <a:rPr lang="en-US" sz="2000" dirty="0"/>
              <a:t> </a:t>
            </a:r>
            <a:r>
              <a:rPr lang="en-US" sz="1800" dirty="0"/>
              <a:t>(resilient distributed dataset)</a:t>
            </a:r>
          </a:p>
          <a:p>
            <a:pPr marL="0" indent="0">
              <a:buNone/>
            </a:pPr>
            <a:r>
              <a:rPr lang="en-US" sz="1600" dirty="0"/>
              <a:t>  Sample map reduce job – group-by month all earthquakes of year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D8294-EB70-D540-99A5-5A088983F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105" y="2280355"/>
            <a:ext cx="2036939" cy="3197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949A4-A003-174F-8805-051F19D1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16" y="2619862"/>
            <a:ext cx="7407987" cy="2913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E730A-47D5-0042-A0DB-48A0052B46E5}"/>
              </a:ext>
            </a:extLst>
          </p:cNvPr>
          <p:cNvSpPr txBox="1"/>
          <p:nvPr/>
        </p:nvSpPr>
        <p:spPr>
          <a:xfrm>
            <a:off x="929216" y="5529044"/>
            <a:ext cx="34070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Took seconds to run</a:t>
            </a:r>
          </a:p>
          <a:p>
            <a:r>
              <a:rPr lang="en-US" sz="1600" dirty="0"/>
              <a:t>in a VM with 8 cores and 16GB of RAM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62C4497-6D5C-DC40-8104-8588BAB8EE54}"/>
              </a:ext>
            </a:extLst>
          </p:cNvPr>
          <p:cNvSpPr/>
          <p:nvPr/>
        </p:nvSpPr>
        <p:spPr>
          <a:xfrm>
            <a:off x="503512" y="4337755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2CFBE9-BFED-7D49-B0CF-7DE781D0BA9C}"/>
              </a:ext>
            </a:extLst>
          </p:cNvPr>
          <p:cNvSpPr/>
          <p:nvPr/>
        </p:nvSpPr>
        <p:spPr>
          <a:xfrm>
            <a:off x="508051" y="4514384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55ED352-14C2-FD40-9A94-F7F9A4C11B80}"/>
              </a:ext>
            </a:extLst>
          </p:cNvPr>
          <p:cNvSpPr/>
          <p:nvPr/>
        </p:nvSpPr>
        <p:spPr>
          <a:xfrm>
            <a:off x="503512" y="4672340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506B0CF-9966-D947-B8B6-B1BF0DE56DA6}"/>
              </a:ext>
            </a:extLst>
          </p:cNvPr>
          <p:cNvSpPr/>
          <p:nvPr/>
        </p:nvSpPr>
        <p:spPr>
          <a:xfrm>
            <a:off x="508051" y="4961067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54E79-931F-D542-ACF1-066A9B661A79}"/>
              </a:ext>
            </a:extLst>
          </p:cNvPr>
          <p:cNvSpPr txBox="1"/>
          <p:nvPr/>
        </p:nvSpPr>
        <p:spPr>
          <a:xfrm>
            <a:off x="322043" y="392185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RDDs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D337F38-70C8-2C4D-A826-0DBBD818BBB2}"/>
              </a:ext>
            </a:extLst>
          </p:cNvPr>
          <p:cNvSpPr/>
          <p:nvPr/>
        </p:nvSpPr>
        <p:spPr>
          <a:xfrm>
            <a:off x="9854636" y="3014133"/>
            <a:ext cx="45719" cy="1948105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060BD-180E-F24F-837F-39CA106FE959}"/>
              </a:ext>
            </a:extLst>
          </p:cNvPr>
          <p:cNvSpPr txBox="1"/>
          <p:nvPr/>
        </p:nvSpPr>
        <p:spPr>
          <a:xfrm>
            <a:off x="9937057" y="3803519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9473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8990-C1A3-F642-8D62-6B84C897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examples</a:t>
            </a:r>
            <a:br>
              <a:rPr lang="en-US" dirty="0"/>
            </a:br>
            <a:r>
              <a:rPr lang="en-US" sz="2800" dirty="0"/>
              <a:t>Earthquakes per country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28A7E-D006-A54B-8B50-B07DB8F06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266100"/>
          </a:xfrm>
        </p:spPr>
        <p:txBody>
          <a:bodyPr/>
          <a:lstStyle/>
          <a:p>
            <a:r>
              <a:rPr lang="en-US" sz="2000" dirty="0"/>
              <a:t>Spark version 2 - </a:t>
            </a:r>
            <a:r>
              <a:rPr lang="en-US" sz="1800" dirty="0"/>
              <a:t>version 2</a:t>
            </a:r>
          </a:p>
          <a:p>
            <a:pPr marL="0" indent="0">
              <a:buNone/>
            </a:pPr>
            <a:r>
              <a:rPr lang="en-US" sz="1600" dirty="0"/>
              <a:t>                Sample spark SQL – Group-By country with Data Frames and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9A7F9-6273-454B-82B2-B16150C9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381" y="544291"/>
            <a:ext cx="3601105" cy="5905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5ED21-3219-9A41-8EC7-1945B4AD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78" y="2223998"/>
            <a:ext cx="6510867" cy="4105797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7E777A3-F983-E54A-8DE3-1823B40B07D7}"/>
              </a:ext>
            </a:extLst>
          </p:cNvPr>
          <p:cNvSpPr/>
          <p:nvPr/>
        </p:nvSpPr>
        <p:spPr>
          <a:xfrm>
            <a:off x="1088545" y="4402666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F2EC4-DB3B-B14F-916A-AF496D1501FA}"/>
              </a:ext>
            </a:extLst>
          </p:cNvPr>
          <p:cNvSpPr txBox="1"/>
          <p:nvPr/>
        </p:nvSpPr>
        <p:spPr>
          <a:xfrm>
            <a:off x="375153" y="4033334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97952-9047-B94D-84EB-3E0D9FB94757}"/>
              </a:ext>
            </a:extLst>
          </p:cNvPr>
          <p:cNvSpPr txBox="1"/>
          <p:nvPr/>
        </p:nvSpPr>
        <p:spPr>
          <a:xfrm>
            <a:off x="-35193" y="5025499"/>
            <a:ext cx="161294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Available only</a:t>
            </a:r>
          </a:p>
          <a:p>
            <a:pPr algn="r"/>
            <a:r>
              <a:rPr lang="en-US" sz="1100" dirty="0"/>
              <a:t> on Spark2</a:t>
            </a:r>
          </a:p>
          <a:p>
            <a:pPr algn="r"/>
            <a:r>
              <a:rPr lang="en-US" sz="1100" b="1" dirty="0"/>
              <a:t>Data frames are</a:t>
            </a:r>
          </a:p>
          <a:p>
            <a:pPr algn="r"/>
            <a:r>
              <a:rPr lang="en-US" sz="1100" b="1" dirty="0"/>
              <a:t>the primary API</a:t>
            </a:r>
          </a:p>
          <a:p>
            <a:pPr algn="r"/>
            <a:r>
              <a:rPr lang="en-US" sz="1100" dirty="0"/>
              <a:t>RDD API is </a:t>
            </a:r>
          </a:p>
          <a:p>
            <a:pPr algn="r"/>
            <a:r>
              <a:rPr lang="en-US" sz="1100" dirty="0"/>
              <a:t>in maintenance</a:t>
            </a:r>
          </a:p>
          <a:p>
            <a:pPr algn="r"/>
            <a:r>
              <a:rPr lang="en-US" sz="1100" dirty="0"/>
              <a:t> mode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5E176-40B7-474A-8FD0-DA598D427120}"/>
              </a:ext>
            </a:extLst>
          </p:cNvPr>
          <p:cNvSpPr/>
          <p:nvPr/>
        </p:nvSpPr>
        <p:spPr>
          <a:xfrm>
            <a:off x="1577622" y="628341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Took seconds to run</a:t>
            </a:r>
          </a:p>
          <a:p>
            <a:r>
              <a:rPr lang="en-US" sz="1600" dirty="0"/>
              <a:t>in a VM with 8 cores and 16GB of RAM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86AEF0A-E9B9-D649-B31E-581E3E3D143A}"/>
              </a:ext>
            </a:extLst>
          </p:cNvPr>
          <p:cNvSpPr/>
          <p:nvPr/>
        </p:nvSpPr>
        <p:spPr>
          <a:xfrm>
            <a:off x="1102656" y="4935976"/>
            <a:ext cx="489204" cy="112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91078-9460-1A48-8C26-E08C6553E55D}"/>
              </a:ext>
            </a:extLst>
          </p:cNvPr>
          <p:cNvSpPr txBox="1"/>
          <p:nvPr/>
        </p:nvSpPr>
        <p:spPr>
          <a:xfrm>
            <a:off x="1089179" y="456664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0072D-5662-EA44-B530-BBCE841E7E1A}"/>
              </a:ext>
            </a:extLst>
          </p:cNvPr>
          <p:cNvSpPr txBox="1"/>
          <p:nvPr/>
        </p:nvSpPr>
        <p:spPr>
          <a:xfrm>
            <a:off x="10092279" y="305966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7504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1189</Words>
  <Application>Microsoft Macintosh PowerPoint</Application>
  <PresentationFormat>Widescreen</PresentationFormat>
  <Paragraphs>214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Earthquakes Data Analytics Portal  Big Data Applications</vt:lpstr>
      <vt:lpstr>PowerPoint Presentation</vt:lpstr>
      <vt:lpstr>ETL pipeline with Hive</vt:lpstr>
      <vt:lpstr>ETL pipeline with Hive</vt:lpstr>
      <vt:lpstr>ETL pipeline with Hive</vt:lpstr>
      <vt:lpstr>ETL pipeline with Hive</vt:lpstr>
      <vt:lpstr>Further analysis – examples People affected</vt:lpstr>
      <vt:lpstr>Further analysis – examples Earthquakes per month</vt:lpstr>
      <vt:lpstr>Further analysis – examples Earthquakes per country</vt:lpstr>
      <vt:lpstr>Further analysis - examples</vt:lpstr>
      <vt:lpstr>Hive ETL process</vt:lpstr>
      <vt:lpstr>PowerPoint Presentation</vt:lpstr>
      <vt:lpstr>Required improvements</vt:lpstr>
      <vt:lpstr>Automation</vt:lpstr>
      <vt:lpstr>Real-Time Data</vt:lpstr>
      <vt:lpstr>Real-Time Data</vt:lpstr>
      <vt:lpstr>Kafka producer – consumer (console example) </vt:lpstr>
      <vt:lpstr>Kafka twitter producer - consumer </vt:lpstr>
      <vt:lpstr>Conclusion</vt:lpstr>
      <vt:lpstr>Available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Earthquakes Analysis</dc:title>
  <dc:creator>Dimitrios Kagialis</dc:creator>
  <cp:lastModifiedBy>Microsoft Office User</cp:lastModifiedBy>
  <cp:revision>66</cp:revision>
  <dcterms:created xsi:type="dcterms:W3CDTF">2020-02-06T17:08:20Z</dcterms:created>
  <dcterms:modified xsi:type="dcterms:W3CDTF">2020-06-23T12:57:23Z</dcterms:modified>
</cp:coreProperties>
</file>